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74" r:id="rId3"/>
    <p:sldId id="375" r:id="rId4"/>
    <p:sldId id="347" r:id="rId5"/>
    <p:sldId id="348" r:id="rId6"/>
    <p:sldId id="365" r:id="rId7"/>
    <p:sldId id="366" r:id="rId8"/>
    <p:sldId id="367" r:id="rId9"/>
    <p:sldId id="368" r:id="rId10"/>
    <p:sldId id="369" r:id="rId11"/>
    <p:sldId id="370" r:id="rId12"/>
    <p:sldId id="371" r:id="rId13"/>
    <p:sldId id="373" r:id="rId14"/>
    <p:sldId id="379" r:id="rId15"/>
    <p:sldId id="372" r:id="rId16"/>
    <p:sldId id="376" r:id="rId17"/>
    <p:sldId id="377" r:id="rId18"/>
    <p:sldId id="3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2DE63D5-997A-4646-A377-4702673A728D}" styleName="Stijl, licht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1401"/>
            <a:ext cx="12192000" cy="29665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EVENT HANDLING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1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61899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825997" y="408104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BASE:OnEventBaseCaptured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1" name="Rechthoek 90"/>
          <p:cNvSpPr/>
          <p:nvPr/>
        </p:nvSpPr>
        <p:spPr>
          <a:xfrm>
            <a:off x="5825997" y="427349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BASE:OnEventMissionStart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BASE:OnEventPlayerLeaveUnit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5825997" y="6005557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BASE:OnEventPlayerComment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BASE:OnEventShootingEnd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248998"/>
            <a:ext cx="0" cy="2520028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696040" y="4329010"/>
            <a:ext cx="810009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Inherited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unit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UNIT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UNIT:OnEventPlayerEnterUnit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UNIT:OnEventPlayerLeaveUnit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UNIT:OnEventShootingEnd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8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GROUP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GROUP:OnEventHit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GROUP:OnEventTakeOff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GROUP:OnEventLand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GROUP:OnEventCrash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GROUP:OnEventEjection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GROUP:OnEventPilotDead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GROUP:OnEventTookControl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GROUP:OnEventRefuelingStop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GROUP:OnEventBirth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GROUP:OnEventHumanFailure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GROUP:OnEventEngineStartUp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GROUP:OnEventEngineShutDown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GROUP:OnEventPlayerEnterGROUP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b="1" dirty="0" err="1">
                <a:solidFill>
                  <a:schemeClr val="accent1"/>
                </a:solidFill>
              </a:rPr>
              <a:t>GROUP:OnEventPlayerLeaveUnit</a:t>
            </a:r>
            <a:r>
              <a:rPr lang="en-US" sz="1000" b="1" dirty="0">
                <a:solidFill>
                  <a:schemeClr val="accent1"/>
                </a:solidFill>
              </a:rPr>
              <a:t>( </a:t>
            </a:r>
            <a:r>
              <a:rPr lang="en-US" sz="1000" b="1" dirty="0" err="1">
                <a:solidFill>
                  <a:schemeClr val="accent1"/>
                </a:solidFill>
              </a:rPr>
              <a:t>EventData</a:t>
            </a:r>
            <a:r>
              <a:rPr lang="en-US" sz="1000" b="1" dirty="0">
                <a:solidFill>
                  <a:schemeClr val="accent1"/>
                </a:solidFill>
              </a:rPr>
              <a:t> )</a:t>
            </a:r>
            <a:endParaRPr lang="nl-BE" sz="10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GROUP:OnEventShootingStart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000" b="1" dirty="0" err="1">
                <a:solidFill>
                  <a:schemeClr val="accent1"/>
                </a:solidFill>
              </a:rPr>
              <a:t>GROUP:OnEventShootingEnd</a:t>
            </a:r>
            <a:r>
              <a:rPr lang="nl-BE" sz="1000" b="1" dirty="0">
                <a:solidFill>
                  <a:schemeClr val="accent1"/>
                </a:solidFill>
              </a:rPr>
              <a:t>( </a:t>
            </a:r>
            <a:r>
              <a:rPr lang="nl-BE" sz="1000" b="1" dirty="0" err="1">
                <a:solidFill>
                  <a:schemeClr val="accent1"/>
                </a:solidFill>
              </a:rPr>
              <a:t>EventData</a:t>
            </a:r>
            <a:r>
              <a:rPr lang="nl-BE" sz="1000" b="1" dirty="0">
                <a:solidFill>
                  <a:schemeClr val="accent1"/>
                </a:solidFill>
              </a:rPr>
              <a:t> )</a:t>
            </a: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/>
        </p:nvSpPr>
        <p:spPr>
          <a:xfrm>
            <a:off x="245935" y="1898983"/>
            <a:ext cx="11700130" cy="486005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EventData</a:t>
            </a:r>
            <a:r>
              <a:rPr lang="nl-BE" dirty="0"/>
              <a:t> PROVIDES INFORMATION ABOUT THE EVENT AUTOMATICALLY POPULATED</a:t>
            </a:r>
          </a:p>
        </p:txBody>
      </p:sp>
      <p:graphicFrame>
        <p:nvGraphicFramePr>
          <p:cNvPr id="5" name="Tijdelijke aanduiding voor inhoud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192393"/>
              </p:ext>
            </p:extLst>
          </p:nvPr>
        </p:nvGraphicFramePr>
        <p:xfrm>
          <a:off x="335936" y="2223601"/>
          <a:ext cx="5670063" cy="2468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2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number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Id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ID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93701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initiator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118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initiator)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Initiating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6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530876"/>
              </p:ext>
            </p:extLst>
          </p:nvPr>
        </p:nvGraphicFramePr>
        <p:xfrm>
          <a:off x="6186000" y="2223601"/>
          <a:ext cx="5670064" cy="2194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7650136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Target Unit (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same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as target)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55486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DCS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699831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513252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MOOSE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0047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DCS Group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3309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TgtGroupName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Group 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Target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46059"/>
                  </a:ext>
                </a:extLst>
              </a:tr>
            </a:tbl>
          </a:graphicData>
        </a:graphic>
      </p:graphicFrame>
      <p:graphicFrame>
        <p:nvGraphicFramePr>
          <p:cNvPr id="7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2305461"/>
              </p:ext>
            </p:extLst>
          </p:nvPr>
        </p:nvGraphicFramePr>
        <p:xfrm>
          <a:off x="335936" y="5103633"/>
          <a:ext cx="5670064" cy="1554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A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structure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103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Same as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11748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WeaponName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Name of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661157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WeaponTgtUnit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target Unit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to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where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is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aimed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821436"/>
                  </a:ext>
                </a:extLst>
              </a:tr>
            </a:tbl>
          </a:graphicData>
        </a:graphic>
      </p:graphicFrame>
      <p:sp>
        <p:nvSpPr>
          <p:cNvPr id="8" name="Rechthoek 7"/>
          <p:cNvSpPr/>
          <p:nvPr/>
        </p:nvSpPr>
        <p:spPr>
          <a:xfrm>
            <a:off x="335936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INITIATOR</a:t>
            </a:r>
          </a:p>
        </p:txBody>
      </p:sp>
      <p:sp>
        <p:nvSpPr>
          <p:cNvPr id="9" name="Rechthoek 8"/>
          <p:cNvSpPr/>
          <p:nvPr/>
        </p:nvSpPr>
        <p:spPr>
          <a:xfrm>
            <a:off x="6186001" y="1988984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10" name="Rechthoek 9"/>
          <p:cNvSpPr/>
          <p:nvPr/>
        </p:nvSpPr>
        <p:spPr>
          <a:xfrm>
            <a:off x="335936" y="4869016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WEAPON</a:t>
            </a:r>
          </a:p>
        </p:txBody>
      </p:sp>
      <p:graphicFrame>
        <p:nvGraphicFramePr>
          <p:cNvPr id="12" name="Tijdelijke aanduiding voor inhoud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0427894"/>
              </p:ext>
            </p:extLst>
          </p:nvPr>
        </p:nvGraphicFramePr>
        <p:xfrm>
          <a:off x="6186001" y="5103633"/>
          <a:ext cx="5670064" cy="822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06256">
                  <a:extLst>
                    <a:ext uri="{9D8B030D-6E8A-4147-A177-3AD203B41FA5}">
                      <a16:colId xmlns:a16="http://schemas.microsoft.com/office/drawing/2014/main" val="1588389368"/>
                    </a:ext>
                  </a:extLst>
                </a:gridCol>
                <a:gridCol w="911260">
                  <a:extLst>
                    <a:ext uri="{9D8B030D-6E8A-4147-A177-3AD203B41FA5}">
                      <a16:colId xmlns:a16="http://schemas.microsoft.com/office/drawing/2014/main" val="3565904711"/>
                    </a:ext>
                  </a:extLst>
                </a:gridCol>
                <a:gridCol w="1316265">
                  <a:extLst>
                    <a:ext uri="{9D8B030D-6E8A-4147-A177-3AD203B41FA5}">
                      <a16:colId xmlns:a16="http://schemas.microsoft.com/office/drawing/2014/main" val="3344655079"/>
                    </a:ext>
                  </a:extLst>
                </a:gridCol>
                <a:gridCol w="2936283">
                  <a:extLst>
                    <a:ext uri="{9D8B030D-6E8A-4147-A177-3AD203B41FA5}">
                      <a16:colId xmlns:a16="http://schemas.microsoft.com/office/drawing/2014/main" val="626854066"/>
                    </a:ext>
                  </a:extLst>
                </a:gridCol>
              </a:tblGrid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nl-BE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99194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place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place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the</a:t>
                      </a:r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 event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occurs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1030"/>
                  </a:ext>
                </a:extLst>
              </a:tr>
              <a:tr h="165546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#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Weapon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Airbase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chemeClr val="accent1"/>
                          </a:solidFill>
                        </a:rPr>
                        <a:t>The </a:t>
                      </a:r>
                      <a:r>
                        <a:rPr lang="nl-BE" sz="1200" dirty="0" err="1">
                          <a:solidFill>
                            <a:schemeClr val="accent1"/>
                          </a:solidFill>
                        </a:rPr>
                        <a:t>Airbase</a:t>
                      </a:r>
                      <a:endParaRPr lang="nl-BE" sz="1200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117484"/>
                  </a:ext>
                </a:extLst>
              </a:tr>
            </a:tbl>
          </a:graphicData>
        </a:graphic>
      </p:graphicFrame>
      <p:sp>
        <p:nvSpPr>
          <p:cNvPr id="13" name="Rechthoek 12"/>
          <p:cNvSpPr/>
          <p:nvPr/>
        </p:nvSpPr>
        <p:spPr>
          <a:xfrm>
            <a:off x="6186001" y="4869016"/>
            <a:ext cx="5670063" cy="27000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126677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vijfhoek 5"/>
          <p:cNvSpPr/>
          <p:nvPr/>
        </p:nvSpPr>
        <p:spPr>
          <a:xfrm>
            <a:off x="785940" y="72897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7" name="Pijl: vijfhoek 6"/>
          <p:cNvSpPr/>
          <p:nvPr/>
        </p:nvSpPr>
        <p:spPr>
          <a:xfrm>
            <a:off x="785940" y="998973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EVENTS.Hit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8" name="Pijl: vijfhoek 7"/>
          <p:cNvSpPr/>
          <p:nvPr/>
        </p:nvSpPr>
        <p:spPr>
          <a:xfrm>
            <a:off x="785940" y="1268976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EVENTS.Takeoff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9" name="Pijl: vijfhoek 8"/>
          <p:cNvSpPr/>
          <p:nvPr/>
        </p:nvSpPr>
        <p:spPr>
          <a:xfrm>
            <a:off x="785940" y="1538979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EVENTS.Land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0" name="Pijl: vijfhoek 9"/>
          <p:cNvSpPr/>
          <p:nvPr/>
        </p:nvSpPr>
        <p:spPr>
          <a:xfrm>
            <a:off x="785940" y="1808982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EVENTS.Crash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1" name="Pijl: vijfhoek 10"/>
          <p:cNvSpPr/>
          <p:nvPr/>
        </p:nvSpPr>
        <p:spPr>
          <a:xfrm>
            <a:off x="785940" y="207898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EVENTS.Ejection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2" name="Pijl: vijfhoek 11"/>
          <p:cNvSpPr/>
          <p:nvPr/>
        </p:nvSpPr>
        <p:spPr>
          <a:xfrm>
            <a:off x="785940" y="2348987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EVENTS.Refueling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3" name="Pijl: vijfhoek 12"/>
          <p:cNvSpPr/>
          <p:nvPr/>
        </p:nvSpPr>
        <p:spPr>
          <a:xfrm>
            <a:off x="785940" y="2618990"/>
            <a:ext cx="10710119" cy="283502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EVENTS.Dead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4" name="Pijl: vijfhoek 13"/>
          <p:cNvSpPr/>
          <p:nvPr/>
        </p:nvSpPr>
        <p:spPr>
          <a:xfrm>
            <a:off x="785940" y="2888994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EVENTS.PilotDead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5" name="Pijl: vijfhoek 14"/>
          <p:cNvSpPr/>
          <p:nvPr/>
        </p:nvSpPr>
        <p:spPr>
          <a:xfrm>
            <a:off x="785940" y="3158997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EVENTS.BaseCaptured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6" name="Pijl: vijfhoek 15"/>
          <p:cNvSpPr/>
          <p:nvPr/>
        </p:nvSpPr>
        <p:spPr>
          <a:xfrm>
            <a:off x="785940" y="342900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EVENTS.MissionStart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7" name="Pijl: vijfhoek 16"/>
          <p:cNvSpPr/>
          <p:nvPr/>
        </p:nvSpPr>
        <p:spPr>
          <a:xfrm>
            <a:off x="785940" y="3699003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EVENTS.TookControl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8" name="Pijl: vijfhoek 17"/>
          <p:cNvSpPr/>
          <p:nvPr/>
        </p:nvSpPr>
        <p:spPr>
          <a:xfrm>
            <a:off x="785940" y="396900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EVENTS.RefuelingStop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19" name="Pijl: vijfhoek 18"/>
          <p:cNvSpPr/>
          <p:nvPr/>
        </p:nvSpPr>
        <p:spPr>
          <a:xfrm>
            <a:off x="785940" y="4239009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EVENTS.Birth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0" name="Pijl: vijfhoek 19"/>
          <p:cNvSpPr/>
          <p:nvPr/>
        </p:nvSpPr>
        <p:spPr>
          <a:xfrm>
            <a:off x="785940" y="4509011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EVENTS.HumanFailure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1" name="Pijl: vijfhoek 20"/>
          <p:cNvSpPr/>
          <p:nvPr/>
        </p:nvSpPr>
        <p:spPr>
          <a:xfrm>
            <a:off x="785940" y="4779015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EVENTS.EngineStartup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2" name="Pijl: vijfhoek 21"/>
          <p:cNvSpPr/>
          <p:nvPr/>
        </p:nvSpPr>
        <p:spPr>
          <a:xfrm>
            <a:off x="785940" y="5049018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EVENTS.EngineShutdown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3" name="Pijl: vijfhoek 22"/>
          <p:cNvSpPr/>
          <p:nvPr/>
        </p:nvSpPr>
        <p:spPr>
          <a:xfrm>
            <a:off x="785940" y="5319020"/>
            <a:ext cx="10710119" cy="283504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 err="1">
                <a:solidFill>
                  <a:schemeClr val="accent1"/>
                </a:solidFill>
              </a:rPr>
              <a:t>EVENTS.PlayerEnterUnit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4" name="Pijl: vijfhoek 23"/>
          <p:cNvSpPr/>
          <p:nvPr/>
        </p:nvSpPr>
        <p:spPr>
          <a:xfrm>
            <a:off x="785940" y="5589023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 err="1">
                <a:solidFill>
                  <a:schemeClr val="accent1"/>
                </a:solidFill>
              </a:rPr>
              <a:t>EVENTS.PlayerLeaveUnit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785940" y="5859026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EVENTS.PlayerComment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785940" y="6129029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EVENTS.ShootingStart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785940" y="6399032"/>
            <a:ext cx="10710119" cy="270003"/>
          </a:xfrm>
          <a:prstGeom prst="homePlate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42000">
                <a:schemeClr val="tx1">
                  <a:alpha val="76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l-BE" sz="1600" b="1" dirty="0" err="1">
                <a:solidFill>
                  <a:schemeClr val="accent1"/>
                </a:solidFill>
              </a:rPr>
              <a:t>EVENTS.ShootingEnd</a:t>
            </a:r>
            <a:endParaRPr lang="nl-BE" sz="1600" b="1" dirty="0">
              <a:solidFill>
                <a:schemeClr val="accent1"/>
              </a:solidFill>
            </a:endParaRPr>
          </a:p>
        </p:txBody>
      </p:sp>
      <p:sp>
        <p:nvSpPr>
          <p:cNvPr id="29" name="Rechthoek 28"/>
          <p:cNvSpPr/>
          <p:nvPr/>
        </p:nvSpPr>
        <p:spPr>
          <a:xfrm>
            <a:off x="3935976" y="368967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Initiator</a:t>
            </a:r>
          </a:p>
        </p:txBody>
      </p:sp>
      <p:sp>
        <p:nvSpPr>
          <p:cNvPr id="30" name="Rechthoek 29"/>
          <p:cNvSpPr/>
          <p:nvPr/>
        </p:nvSpPr>
        <p:spPr>
          <a:xfrm>
            <a:off x="5735996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Target</a:t>
            </a:r>
          </a:p>
        </p:txBody>
      </p:sp>
      <p:sp>
        <p:nvSpPr>
          <p:cNvPr id="31" name="Rechthoek 30"/>
          <p:cNvSpPr/>
          <p:nvPr/>
        </p:nvSpPr>
        <p:spPr>
          <a:xfrm>
            <a:off x="7536016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Weapon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2" name="Rechthoek 31"/>
          <p:cNvSpPr/>
          <p:nvPr/>
        </p:nvSpPr>
        <p:spPr>
          <a:xfrm>
            <a:off x="9336037" y="368966"/>
            <a:ext cx="1800020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rgbClr val="FFFFFF"/>
              </a:gs>
              <a:gs pos="34000">
                <a:schemeClr val="tx1">
                  <a:alpha val="87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Place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3" name="Rechthoek 32"/>
          <p:cNvSpPr/>
          <p:nvPr/>
        </p:nvSpPr>
        <p:spPr>
          <a:xfrm>
            <a:off x="393597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4" name="Rechthoek 33"/>
          <p:cNvSpPr/>
          <p:nvPr/>
        </p:nvSpPr>
        <p:spPr>
          <a:xfrm>
            <a:off x="573599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5" name="Rechthoek 34"/>
          <p:cNvSpPr/>
          <p:nvPr/>
        </p:nvSpPr>
        <p:spPr>
          <a:xfrm>
            <a:off x="753601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6" name="Rechthoek 35"/>
          <p:cNvSpPr/>
          <p:nvPr/>
        </p:nvSpPr>
        <p:spPr>
          <a:xfrm>
            <a:off x="9336036" y="72897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7" name="Rechthoek 36"/>
          <p:cNvSpPr/>
          <p:nvPr/>
        </p:nvSpPr>
        <p:spPr>
          <a:xfrm>
            <a:off x="393597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38" name="Rechthoek 37"/>
          <p:cNvSpPr/>
          <p:nvPr/>
        </p:nvSpPr>
        <p:spPr>
          <a:xfrm>
            <a:off x="573599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9" name="Rechthoek 38"/>
          <p:cNvSpPr/>
          <p:nvPr/>
        </p:nvSpPr>
        <p:spPr>
          <a:xfrm>
            <a:off x="753601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0" name="Rechthoek 39"/>
          <p:cNvSpPr/>
          <p:nvPr/>
        </p:nvSpPr>
        <p:spPr>
          <a:xfrm>
            <a:off x="9336036" y="99897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1" name="Rechthoek 40"/>
          <p:cNvSpPr/>
          <p:nvPr/>
        </p:nvSpPr>
        <p:spPr>
          <a:xfrm>
            <a:off x="393597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2" name="Rechthoek 41"/>
          <p:cNvSpPr/>
          <p:nvPr/>
        </p:nvSpPr>
        <p:spPr>
          <a:xfrm>
            <a:off x="573599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3" name="Rechthoek 42"/>
          <p:cNvSpPr/>
          <p:nvPr/>
        </p:nvSpPr>
        <p:spPr>
          <a:xfrm>
            <a:off x="753601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4" name="Rechthoek 43"/>
          <p:cNvSpPr/>
          <p:nvPr/>
        </p:nvSpPr>
        <p:spPr>
          <a:xfrm>
            <a:off x="9336036" y="126897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5" name="Rechthoek 44"/>
          <p:cNvSpPr/>
          <p:nvPr/>
        </p:nvSpPr>
        <p:spPr>
          <a:xfrm>
            <a:off x="393597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73599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7" name="Rechthoek 46"/>
          <p:cNvSpPr/>
          <p:nvPr/>
        </p:nvSpPr>
        <p:spPr>
          <a:xfrm>
            <a:off x="753601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9336036" y="153897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49" name="Rechthoek 48"/>
          <p:cNvSpPr/>
          <p:nvPr/>
        </p:nvSpPr>
        <p:spPr>
          <a:xfrm>
            <a:off x="393597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73599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1" name="Rechthoek 50"/>
          <p:cNvSpPr/>
          <p:nvPr/>
        </p:nvSpPr>
        <p:spPr>
          <a:xfrm>
            <a:off x="753601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9336036" y="180898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3" name="Rechthoek 52"/>
          <p:cNvSpPr/>
          <p:nvPr/>
        </p:nvSpPr>
        <p:spPr>
          <a:xfrm>
            <a:off x="393597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4" name="Rechthoek 53"/>
          <p:cNvSpPr/>
          <p:nvPr/>
        </p:nvSpPr>
        <p:spPr>
          <a:xfrm>
            <a:off x="573599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5" name="Rechthoek 54"/>
          <p:cNvSpPr/>
          <p:nvPr/>
        </p:nvSpPr>
        <p:spPr>
          <a:xfrm>
            <a:off x="753601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6" name="Rechthoek 55"/>
          <p:cNvSpPr/>
          <p:nvPr/>
        </p:nvSpPr>
        <p:spPr>
          <a:xfrm>
            <a:off x="9336036" y="207898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7" name="Rechthoek 56"/>
          <p:cNvSpPr/>
          <p:nvPr/>
        </p:nvSpPr>
        <p:spPr>
          <a:xfrm>
            <a:off x="393597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73599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753601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0" name="Rechthoek 59"/>
          <p:cNvSpPr/>
          <p:nvPr/>
        </p:nvSpPr>
        <p:spPr>
          <a:xfrm>
            <a:off x="9336036" y="234898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393597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73599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3" name="Rechthoek 62"/>
          <p:cNvSpPr/>
          <p:nvPr/>
        </p:nvSpPr>
        <p:spPr>
          <a:xfrm>
            <a:off x="753601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4" name="Rechthoek 63"/>
          <p:cNvSpPr/>
          <p:nvPr/>
        </p:nvSpPr>
        <p:spPr>
          <a:xfrm>
            <a:off x="9336036" y="261899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5" name="Rechthoek 64"/>
          <p:cNvSpPr/>
          <p:nvPr/>
        </p:nvSpPr>
        <p:spPr>
          <a:xfrm>
            <a:off x="393597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66" name="Rechthoek 65"/>
          <p:cNvSpPr/>
          <p:nvPr/>
        </p:nvSpPr>
        <p:spPr>
          <a:xfrm>
            <a:off x="573599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7" name="Rechthoek 66"/>
          <p:cNvSpPr/>
          <p:nvPr/>
        </p:nvSpPr>
        <p:spPr>
          <a:xfrm>
            <a:off x="753601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8" name="Rechthoek 67"/>
          <p:cNvSpPr/>
          <p:nvPr/>
        </p:nvSpPr>
        <p:spPr>
          <a:xfrm>
            <a:off x="9336036" y="288899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393597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0" name="Rechthoek 69"/>
          <p:cNvSpPr/>
          <p:nvPr/>
        </p:nvSpPr>
        <p:spPr>
          <a:xfrm>
            <a:off x="573599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1" name="Rechthoek 70"/>
          <p:cNvSpPr/>
          <p:nvPr/>
        </p:nvSpPr>
        <p:spPr>
          <a:xfrm>
            <a:off x="753601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2" name="Rechthoek 71"/>
          <p:cNvSpPr/>
          <p:nvPr/>
        </p:nvSpPr>
        <p:spPr>
          <a:xfrm>
            <a:off x="9336036" y="315899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73" name="Rechthoek 72"/>
          <p:cNvSpPr/>
          <p:nvPr/>
        </p:nvSpPr>
        <p:spPr>
          <a:xfrm>
            <a:off x="393597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4" name="Rechthoek 73"/>
          <p:cNvSpPr/>
          <p:nvPr/>
        </p:nvSpPr>
        <p:spPr>
          <a:xfrm>
            <a:off x="573599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5" name="Rechthoek 74"/>
          <p:cNvSpPr/>
          <p:nvPr/>
        </p:nvSpPr>
        <p:spPr>
          <a:xfrm>
            <a:off x="753601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6" name="Rechthoek 75"/>
          <p:cNvSpPr/>
          <p:nvPr/>
        </p:nvSpPr>
        <p:spPr>
          <a:xfrm>
            <a:off x="9336036" y="342900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7" name="Rechthoek 76"/>
          <p:cNvSpPr/>
          <p:nvPr/>
        </p:nvSpPr>
        <p:spPr>
          <a:xfrm>
            <a:off x="393597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8" name="Rechthoek 77"/>
          <p:cNvSpPr/>
          <p:nvPr/>
        </p:nvSpPr>
        <p:spPr>
          <a:xfrm>
            <a:off x="573599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9" name="Rechthoek 78"/>
          <p:cNvSpPr/>
          <p:nvPr/>
        </p:nvSpPr>
        <p:spPr>
          <a:xfrm>
            <a:off x="753601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9336036" y="369900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393597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82" name="Rechthoek 81"/>
          <p:cNvSpPr/>
          <p:nvPr/>
        </p:nvSpPr>
        <p:spPr>
          <a:xfrm>
            <a:off x="573599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753601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4" name="Rechthoek 83"/>
          <p:cNvSpPr/>
          <p:nvPr/>
        </p:nvSpPr>
        <p:spPr>
          <a:xfrm>
            <a:off x="9336036" y="3969006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393597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73599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7" name="Rechthoek 86"/>
          <p:cNvSpPr/>
          <p:nvPr/>
        </p:nvSpPr>
        <p:spPr>
          <a:xfrm>
            <a:off x="753601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8" name="Rechthoek 87"/>
          <p:cNvSpPr/>
          <p:nvPr/>
        </p:nvSpPr>
        <p:spPr>
          <a:xfrm>
            <a:off x="9336036" y="4239009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9" name="Rechthoek 88"/>
          <p:cNvSpPr/>
          <p:nvPr/>
        </p:nvSpPr>
        <p:spPr>
          <a:xfrm>
            <a:off x="393597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73599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1" name="Rechthoek 90"/>
          <p:cNvSpPr/>
          <p:nvPr/>
        </p:nvSpPr>
        <p:spPr>
          <a:xfrm>
            <a:off x="753601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2" name="Rechthoek 91"/>
          <p:cNvSpPr/>
          <p:nvPr/>
        </p:nvSpPr>
        <p:spPr>
          <a:xfrm>
            <a:off x="9336036" y="4509012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3" name="Rechthoek 92"/>
          <p:cNvSpPr/>
          <p:nvPr/>
        </p:nvSpPr>
        <p:spPr>
          <a:xfrm>
            <a:off x="393597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4" name="Rechthoek 93"/>
          <p:cNvSpPr/>
          <p:nvPr/>
        </p:nvSpPr>
        <p:spPr>
          <a:xfrm>
            <a:off x="573599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5" name="Rechthoek 94"/>
          <p:cNvSpPr/>
          <p:nvPr/>
        </p:nvSpPr>
        <p:spPr>
          <a:xfrm>
            <a:off x="753601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6" name="Rechthoek 95"/>
          <p:cNvSpPr/>
          <p:nvPr/>
        </p:nvSpPr>
        <p:spPr>
          <a:xfrm>
            <a:off x="9336036" y="4779015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7" name="Rechthoek 96"/>
          <p:cNvSpPr/>
          <p:nvPr/>
        </p:nvSpPr>
        <p:spPr>
          <a:xfrm>
            <a:off x="393597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73599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9" name="Rechthoek 98"/>
          <p:cNvSpPr/>
          <p:nvPr/>
        </p:nvSpPr>
        <p:spPr>
          <a:xfrm>
            <a:off x="753601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0" name="Rechthoek 99"/>
          <p:cNvSpPr/>
          <p:nvPr/>
        </p:nvSpPr>
        <p:spPr>
          <a:xfrm>
            <a:off x="9336036" y="5049018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1" name="Rechthoek 100"/>
          <p:cNvSpPr/>
          <p:nvPr/>
        </p:nvSpPr>
        <p:spPr>
          <a:xfrm>
            <a:off x="393597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02" name="Rechthoek 101"/>
          <p:cNvSpPr/>
          <p:nvPr/>
        </p:nvSpPr>
        <p:spPr>
          <a:xfrm>
            <a:off x="573599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3" name="Rechthoek 102"/>
          <p:cNvSpPr/>
          <p:nvPr/>
        </p:nvSpPr>
        <p:spPr>
          <a:xfrm>
            <a:off x="753601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4" name="Rechthoek 103"/>
          <p:cNvSpPr/>
          <p:nvPr/>
        </p:nvSpPr>
        <p:spPr>
          <a:xfrm>
            <a:off x="9336036" y="5319021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393597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06" name="Rechthoek 105"/>
          <p:cNvSpPr/>
          <p:nvPr/>
        </p:nvSpPr>
        <p:spPr>
          <a:xfrm>
            <a:off x="573599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7" name="Rechthoek 106"/>
          <p:cNvSpPr/>
          <p:nvPr/>
        </p:nvSpPr>
        <p:spPr>
          <a:xfrm>
            <a:off x="753601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8" name="Rechthoek 107"/>
          <p:cNvSpPr/>
          <p:nvPr/>
        </p:nvSpPr>
        <p:spPr>
          <a:xfrm>
            <a:off x="9336036" y="5589024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9" name="Rechthoek 108"/>
          <p:cNvSpPr/>
          <p:nvPr/>
        </p:nvSpPr>
        <p:spPr>
          <a:xfrm>
            <a:off x="393597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0" name="Rechthoek 109"/>
          <p:cNvSpPr/>
          <p:nvPr/>
        </p:nvSpPr>
        <p:spPr>
          <a:xfrm>
            <a:off x="573599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1" name="Rechthoek 110"/>
          <p:cNvSpPr/>
          <p:nvPr/>
        </p:nvSpPr>
        <p:spPr>
          <a:xfrm>
            <a:off x="753601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2" name="Rechthoek 111"/>
          <p:cNvSpPr/>
          <p:nvPr/>
        </p:nvSpPr>
        <p:spPr>
          <a:xfrm>
            <a:off x="9336036" y="5859027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393597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573599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5" name="Rechthoek 114"/>
          <p:cNvSpPr/>
          <p:nvPr/>
        </p:nvSpPr>
        <p:spPr>
          <a:xfrm>
            <a:off x="753601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6" name="Rechthoek 115"/>
          <p:cNvSpPr/>
          <p:nvPr/>
        </p:nvSpPr>
        <p:spPr>
          <a:xfrm>
            <a:off x="9336036" y="6129030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7" name="Rechthoek 116"/>
          <p:cNvSpPr/>
          <p:nvPr/>
        </p:nvSpPr>
        <p:spPr>
          <a:xfrm>
            <a:off x="393597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118" name="Rechthoek 117"/>
          <p:cNvSpPr/>
          <p:nvPr/>
        </p:nvSpPr>
        <p:spPr>
          <a:xfrm>
            <a:off x="573599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19" name="Rechthoek 118"/>
          <p:cNvSpPr/>
          <p:nvPr/>
        </p:nvSpPr>
        <p:spPr>
          <a:xfrm>
            <a:off x="753601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20" name="Rechthoek 119"/>
          <p:cNvSpPr/>
          <p:nvPr/>
        </p:nvSpPr>
        <p:spPr>
          <a:xfrm>
            <a:off x="9336036" y="6399033"/>
            <a:ext cx="1800020" cy="270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45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…</a:t>
            </a:r>
            <a:br>
              <a:rPr lang="nl-BE" dirty="0"/>
            </a:br>
            <a:r>
              <a:rPr lang="nl-BE" dirty="0"/>
              <a:t>event handling made easy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845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EVT-100 - </a:t>
            </a:r>
            <a:r>
              <a:rPr lang="nl-BE" sz="3600" dirty="0" err="1">
                <a:solidFill>
                  <a:schemeClr val="accent1"/>
                </a:solidFill>
              </a:rPr>
              <a:t>OnEventShot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180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EVT-101 - </a:t>
            </a:r>
            <a:r>
              <a:rPr lang="nl-BE" sz="3600" dirty="0" err="1">
                <a:solidFill>
                  <a:schemeClr val="accent1"/>
                </a:solidFill>
              </a:rPr>
              <a:t>OnEventHit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468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3600" dirty="0">
                <a:solidFill>
                  <a:schemeClr val="accent1"/>
                </a:solidFill>
              </a:rPr>
              <a:t>EVT-102 - </a:t>
            </a:r>
            <a:r>
              <a:rPr lang="nl-BE" sz="3600" dirty="0" err="1">
                <a:solidFill>
                  <a:schemeClr val="accent1"/>
                </a:solidFill>
              </a:rPr>
              <a:t>OnEventTakeoff</a:t>
            </a:r>
            <a:r>
              <a:rPr lang="nl-BE" sz="3600" dirty="0">
                <a:solidFill>
                  <a:schemeClr val="accent1"/>
                </a:solidFill>
              </a:rPr>
              <a:t> </a:t>
            </a:r>
            <a:r>
              <a:rPr lang="nl-BE" sz="3600" dirty="0" err="1">
                <a:solidFill>
                  <a:schemeClr val="accent1"/>
                </a:solidFill>
              </a:rPr>
              <a:t>Example</a:t>
            </a:r>
            <a:endParaRPr lang="nl-BE" sz="36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575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hoek 30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Events                                                                Event Handling</a:t>
            </a:r>
          </a:p>
        </p:txBody>
      </p:sp>
      <p:sp>
        <p:nvSpPr>
          <p:cNvPr id="59" name="Pijl: rechts 58"/>
          <p:cNvSpPr/>
          <p:nvPr/>
        </p:nvSpPr>
        <p:spPr>
          <a:xfrm>
            <a:off x="1145946" y="2528989"/>
            <a:ext cx="9810108" cy="4050045"/>
          </a:xfrm>
          <a:prstGeom prst="rightArrow">
            <a:avLst>
              <a:gd name="adj1" fmla="val 44947"/>
              <a:gd name="adj2" fmla="val 29573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100000">
                <a:schemeClr val="accent3">
                  <a:alpha val="20000"/>
                </a:schemeClr>
              </a:gs>
              <a:gs pos="52000">
                <a:schemeClr val="accent3"/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Dispatch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DCS Events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to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MOOSE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Objects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 err="1">
                <a:solidFill>
                  <a:schemeClr val="tx1"/>
                </a:solidFill>
              </a:rPr>
              <a:t>for</a:t>
            </a:r>
            <a:r>
              <a:rPr lang="nl-BE" sz="2000" b="1" dirty="0">
                <a:solidFill>
                  <a:schemeClr val="tx1"/>
                </a:solidFill>
              </a:rPr>
              <a:t> processing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 CONCEPT</a:t>
            </a:r>
          </a:p>
        </p:txBody>
      </p:sp>
      <p:sp>
        <p:nvSpPr>
          <p:cNvPr id="16" name="Afgeronde rechthoek 18"/>
          <p:cNvSpPr/>
          <p:nvPr/>
        </p:nvSpPr>
        <p:spPr>
          <a:xfrm>
            <a:off x="8616028" y="252899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21" name="Ovaal 20"/>
          <p:cNvSpPr/>
          <p:nvPr/>
        </p:nvSpPr>
        <p:spPr>
          <a:xfrm>
            <a:off x="2495960" y="306899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fbeelding 2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158998"/>
            <a:ext cx="540006" cy="327783"/>
          </a:xfrm>
          <a:prstGeom prst="rect">
            <a:avLst/>
          </a:prstGeom>
        </p:spPr>
      </p:pic>
      <p:sp>
        <p:nvSpPr>
          <p:cNvPr id="23" name="Ovaal 22"/>
          <p:cNvSpPr/>
          <p:nvPr/>
        </p:nvSpPr>
        <p:spPr>
          <a:xfrm>
            <a:off x="965943" y="468901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943" y="4779016"/>
            <a:ext cx="540006" cy="327783"/>
          </a:xfrm>
          <a:prstGeom prst="rect">
            <a:avLst/>
          </a:prstGeom>
        </p:spPr>
      </p:pic>
      <p:sp>
        <p:nvSpPr>
          <p:cNvPr id="27" name="Ovaal 26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Afbeelding 2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29" name="Ovaal 28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Afbeelding 2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grpSp>
        <p:nvGrpSpPr>
          <p:cNvPr id="32" name="Groep 31"/>
          <p:cNvGrpSpPr/>
          <p:nvPr/>
        </p:nvGrpSpPr>
        <p:grpSpPr>
          <a:xfrm rot="2843685">
            <a:off x="2157460" y="5430527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ep 35"/>
          <p:cNvGrpSpPr/>
          <p:nvPr/>
        </p:nvGrpSpPr>
        <p:grpSpPr>
          <a:xfrm rot="19896197">
            <a:off x="2231875" y="4154925"/>
            <a:ext cx="540007" cy="540007"/>
            <a:chOff x="3665972" y="2888994"/>
            <a:chExt cx="540007" cy="540007"/>
          </a:xfrm>
        </p:grpSpPr>
        <p:sp>
          <p:nvSpPr>
            <p:cNvPr id="37" name="Ovaal 3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Groep 38"/>
          <p:cNvGrpSpPr/>
          <p:nvPr/>
        </p:nvGrpSpPr>
        <p:grpSpPr>
          <a:xfrm rot="14666523">
            <a:off x="3491889" y="3069061"/>
            <a:ext cx="540007" cy="540007"/>
            <a:chOff x="3665972" y="2888994"/>
            <a:chExt cx="540007" cy="540007"/>
          </a:xfrm>
        </p:grpSpPr>
        <p:sp>
          <p:nvSpPr>
            <p:cNvPr id="40" name="Ovaal 3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4666523">
            <a:off x="3486036" y="57690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ep 44"/>
          <p:cNvGrpSpPr/>
          <p:nvPr/>
        </p:nvGrpSpPr>
        <p:grpSpPr>
          <a:xfrm rot="2843685">
            <a:off x="3597476" y="5070523"/>
            <a:ext cx="540007" cy="540007"/>
            <a:chOff x="3665972" y="2888994"/>
            <a:chExt cx="540007" cy="540007"/>
          </a:xfrm>
        </p:grpSpPr>
        <p:sp>
          <p:nvSpPr>
            <p:cNvPr id="46" name="Ovaal 4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8" name="Afgeronde rechthoek 18"/>
          <p:cNvSpPr/>
          <p:nvPr/>
        </p:nvSpPr>
        <p:spPr>
          <a:xfrm>
            <a:off x="8166023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6996010" y="270899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50" name="Afgeronde rechthoek 18"/>
          <p:cNvSpPr/>
          <p:nvPr/>
        </p:nvSpPr>
        <p:spPr>
          <a:xfrm>
            <a:off x="726601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1" name="Afgeronde rechthoek 18"/>
          <p:cNvSpPr/>
          <p:nvPr/>
        </p:nvSpPr>
        <p:spPr>
          <a:xfrm>
            <a:off x="6726007" y="450901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2" name="Afgeronde rechthoek 18"/>
          <p:cNvSpPr/>
          <p:nvPr/>
        </p:nvSpPr>
        <p:spPr>
          <a:xfrm>
            <a:off x="7446015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SET_GROUP</a:t>
            </a:r>
          </a:p>
        </p:txBody>
      </p:sp>
      <p:sp>
        <p:nvSpPr>
          <p:cNvPr id="53" name="Afgeronde rechthoek 18"/>
          <p:cNvSpPr/>
          <p:nvPr/>
        </p:nvSpPr>
        <p:spPr>
          <a:xfrm>
            <a:off x="6996010" y="5859027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4" name="Afgeronde rechthoek 18"/>
          <p:cNvSpPr/>
          <p:nvPr/>
        </p:nvSpPr>
        <p:spPr>
          <a:xfrm>
            <a:off x="8616028" y="4599013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5" name="Afgeronde rechthoek 18"/>
          <p:cNvSpPr/>
          <p:nvPr/>
        </p:nvSpPr>
        <p:spPr>
          <a:xfrm>
            <a:off x="906603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56" name="Afgeronde rechthoek 18"/>
          <p:cNvSpPr/>
          <p:nvPr/>
        </p:nvSpPr>
        <p:spPr>
          <a:xfrm>
            <a:off x="9336036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MISSILE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TRAINER</a:t>
            </a:r>
          </a:p>
        </p:txBody>
      </p:sp>
      <p:sp>
        <p:nvSpPr>
          <p:cNvPr id="57" name="Afgeronde rechthoek 18"/>
          <p:cNvSpPr/>
          <p:nvPr/>
        </p:nvSpPr>
        <p:spPr>
          <a:xfrm>
            <a:off x="8886031" y="594902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58" name="Afgeronde rechthoek 18"/>
          <p:cNvSpPr/>
          <p:nvPr/>
        </p:nvSpPr>
        <p:spPr>
          <a:xfrm>
            <a:off x="9876042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60" name="Tekstballon: rechthoek 59"/>
          <p:cNvSpPr/>
          <p:nvPr/>
        </p:nvSpPr>
        <p:spPr>
          <a:xfrm>
            <a:off x="3845975" y="2528990"/>
            <a:ext cx="914400" cy="342645"/>
          </a:xfrm>
          <a:prstGeom prst="wedgeRectCallout">
            <a:avLst>
              <a:gd name="adj1" fmla="val -39881"/>
              <a:gd name="adj2" fmla="val 12858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Shot</a:t>
            </a:r>
          </a:p>
        </p:txBody>
      </p:sp>
      <p:sp>
        <p:nvSpPr>
          <p:cNvPr id="61" name="Tekstballon: rechthoek 60"/>
          <p:cNvSpPr/>
          <p:nvPr/>
        </p:nvSpPr>
        <p:spPr>
          <a:xfrm>
            <a:off x="1055944" y="2618991"/>
            <a:ext cx="1890021" cy="342645"/>
          </a:xfrm>
          <a:prstGeom prst="wedgeRectCallout">
            <a:avLst>
              <a:gd name="adj1" fmla="val 30321"/>
              <a:gd name="adj2" fmla="val 10570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ShootingStart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2" name="Tekstballon: rechthoek 61"/>
          <p:cNvSpPr/>
          <p:nvPr/>
        </p:nvSpPr>
        <p:spPr>
          <a:xfrm>
            <a:off x="875942" y="4149008"/>
            <a:ext cx="1170013" cy="342645"/>
          </a:xfrm>
          <a:prstGeom prst="wedgeRectCallout">
            <a:avLst>
              <a:gd name="adj1" fmla="val 22949"/>
              <a:gd name="adj2" fmla="val -9761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Dead</a:t>
            </a:r>
          </a:p>
        </p:txBody>
      </p:sp>
      <p:sp>
        <p:nvSpPr>
          <p:cNvPr id="63" name="Tekstballon: rechthoek 62"/>
          <p:cNvSpPr/>
          <p:nvPr/>
        </p:nvSpPr>
        <p:spPr>
          <a:xfrm>
            <a:off x="2135956" y="6219031"/>
            <a:ext cx="1170013" cy="342645"/>
          </a:xfrm>
          <a:prstGeom prst="wedgeRectCallout">
            <a:avLst>
              <a:gd name="adj1" fmla="val 73562"/>
              <a:gd name="adj2" fmla="val -4932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Crash</a:t>
            </a:r>
          </a:p>
        </p:txBody>
      </p:sp>
      <p:sp>
        <p:nvSpPr>
          <p:cNvPr id="64" name="Tekstballon: rechthoek 63"/>
          <p:cNvSpPr/>
          <p:nvPr/>
        </p:nvSpPr>
        <p:spPr>
          <a:xfrm>
            <a:off x="1865953" y="4869016"/>
            <a:ext cx="1170013" cy="342645"/>
          </a:xfrm>
          <a:prstGeom prst="wedgeRectCallout">
            <a:avLst>
              <a:gd name="adj1" fmla="val -13524"/>
              <a:gd name="adj2" fmla="val 118416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Hit</a:t>
            </a:r>
          </a:p>
        </p:txBody>
      </p:sp>
      <p:sp>
        <p:nvSpPr>
          <p:cNvPr id="65" name="Tekstballon: rechthoek 64"/>
          <p:cNvSpPr/>
          <p:nvPr/>
        </p:nvSpPr>
        <p:spPr>
          <a:xfrm>
            <a:off x="2495960" y="3699003"/>
            <a:ext cx="1800020" cy="342645"/>
          </a:xfrm>
          <a:prstGeom prst="wedgeRectCallout">
            <a:avLst>
              <a:gd name="adj1" fmla="val -37081"/>
              <a:gd name="adj2" fmla="val 11079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HumanFailure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6" name="Tekstballon: rechthoek 65"/>
          <p:cNvSpPr/>
          <p:nvPr/>
        </p:nvSpPr>
        <p:spPr>
          <a:xfrm>
            <a:off x="875942" y="5499023"/>
            <a:ext cx="1170013" cy="342645"/>
          </a:xfrm>
          <a:prstGeom prst="wedgeRectCallout">
            <a:avLst>
              <a:gd name="adj1" fmla="val 9551"/>
              <a:gd name="adj2" fmla="val 9554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Birth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7" name="Tekstballon: rechthoek 66"/>
          <p:cNvSpPr/>
          <p:nvPr/>
        </p:nvSpPr>
        <p:spPr>
          <a:xfrm>
            <a:off x="3485971" y="4419011"/>
            <a:ext cx="810009" cy="342645"/>
          </a:xfrm>
          <a:prstGeom prst="wedgeRectCallout">
            <a:avLst>
              <a:gd name="adj1" fmla="val 1777"/>
              <a:gd name="adj2" fmla="val 138749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Land</a:t>
            </a:r>
          </a:p>
        </p:txBody>
      </p:sp>
    </p:spTree>
    <p:extLst>
      <p:ext uri="{BB962C8B-B14F-4D97-AF65-F5344CB8AC3E}">
        <p14:creationId xmlns:p14="http://schemas.microsoft.com/office/powerpoint/2010/main" val="2781161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hoek 30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Events                                                                Event Handling</a:t>
            </a:r>
          </a:p>
        </p:txBody>
      </p:sp>
      <p:sp>
        <p:nvSpPr>
          <p:cNvPr id="59" name="Pijl: rechts 58"/>
          <p:cNvSpPr/>
          <p:nvPr/>
        </p:nvSpPr>
        <p:spPr>
          <a:xfrm>
            <a:off x="1145946" y="2528989"/>
            <a:ext cx="9810108" cy="4050045"/>
          </a:xfrm>
          <a:prstGeom prst="rightArrow">
            <a:avLst>
              <a:gd name="adj1" fmla="val 44947"/>
              <a:gd name="adj2" fmla="val 29573"/>
            </a:avLst>
          </a:prstGeom>
          <a:gradFill flip="none" rotWithShape="1">
            <a:gsLst>
              <a:gs pos="0">
                <a:schemeClr val="accent3">
                  <a:alpha val="20000"/>
                </a:schemeClr>
              </a:gs>
              <a:gs pos="100000">
                <a:schemeClr val="accent3">
                  <a:alpha val="20000"/>
                </a:schemeClr>
              </a:gs>
              <a:gs pos="52000">
                <a:schemeClr val="accent3"/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_EVENT</a:t>
            </a:r>
            <a:br>
              <a:rPr lang="nl-BE" sz="2000" b="1" dirty="0">
                <a:solidFill>
                  <a:schemeClr val="tx1"/>
                </a:solidFill>
              </a:rPr>
            </a:br>
            <a:r>
              <a:rPr lang="nl-BE" sz="2000" b="1" dirty="0">
                <a:solidFill>
                  <a:schemeClr val="tx1"/>
                </a:solidFill>
              </a:rPr>
              <a:t>DISPATCHER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OBJECT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 CONCEPT</a:t>
            </a:r>
          </a:p>
        </p:txBody>
      </p:sp>
      <p:sp>
        <p:nvSpPr>
          <p:cNvPr id="16" name="Afgeronde rechthoek 18"/>
          <p:cNvSpPr/>
          <p:nvPr/>
        </p:nvSpPr>
        <p:spPr>
          <a:xfrm>
            <a:off x="8616028" y="252899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21" name="Ovaal 20"/>
          <p:cNvSpPr/>
          <p:nvPr/>
        </p:nvSpPr>
        <p:spPr>
          <a:xfrm>
            <a:off x="2495960" y="3068996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fbeelding 2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158998"/>
            <a:ext cx="540006" cy="327783"/>
          </a:xfrm>
          <a:prstGeom prst="rect">
            <a:avLst/>
          </a:prstGeom>
        </p:spPr>
      </p:pic>
      <p:sp>
        <p:nvSpPr>
          <p:cNvPr id="23" name="Ovaal 22"/>
          <p:cNvSpPr/>
          <p:nvPr/>
        </p:nvSpPr>
        <p:spPr>
          <a:xfrm>
            <a:off x="965943" y="468901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943" y="4779016"/>
            <a:ext cx="540006" cy="327783"/>
          </a:xfrm>
          <a:prstGeom prst="rect">
            <a:avLst/>
          </a:prstGeom>
        </p:spPr>
      </p:pic>
      <p:sp>
        <p:nvSpPr>
          <p:cNvPr id="27" name="Ovaal 26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Afbeelding 2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29" name="Ovaal 28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Afbeelding 2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grpSp>
        <p:nvGrpSpPr>
          <p:cNvPr id="32" name="Groep 31"/>
          <p:cNvGrpSpPr/>
          <p:nvPr/>
        </p:nvGrpSpPr>
        <p:grpSpPr>
          <a:xfrm rot="2843685">
            <a:off x="2157460" y="5430527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ep 35"/>
          <p:cNvGrpSpPr/>
          <p:nvPr/>
        </p:nvGrpSpPr>
        <p:grpSpPr>
          <a:xfrm rot="19896197">
            <a:off x="2231875" y="4154925"/>
            <a:ext cx="540007" cy="540007"/>
            <a:chOff x="3665972" y="2888994"/>
            <a:chExt cx="540007" cy="540007"/>
          </a:xfrm>
        </p:grpSpPr>
        <p:sp>
          <p:nvSpPr>
            <p:cNvPr id="37" name="Ovaal 3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Groep 38"/>
          <p:cNvGrpSpPr/>
          <p:nvPr/>
        </p:nvGrpSpPr>
        <p:grpSpPr>
          <a:xfrm rot="14666523">
            <a:off x="3491889" y="3069061"/>
            <a:ext cx="540007" cy="540007"/>
            <a:chOff x="3665972" y="2888994"/>
            <a:chExt cx="540007" cy="540007"/>
          </a:xfrm>
        </p:grpSpPr>
        <p:sp>
          <p:nvSpPr>
            <p:cNvPr id="40" name="Ovaal 3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Groep 41"/>
          <p:cNvGrpSpPr/>
          <p:nvPr/>
        </p:nvGrpSpPr>
        <p:grpSpPr>
          <a:xfrm rot="14666523">
            <a:off x="3486036" y="57690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ep 44"/>
          <p:cNvGrpSpPr/>
          <p:nvPr/>
        </p:nvGrpSpPr>
        <p:grpSpPr>
          <a:xfrm rot="2843685">
            <a:off x="3597476" y="5070523"/>
            <a:ext cx="540007" cy="540007"/>
            <a:chOff x="3665972" y="2888994"/>
            <a:chExt cx="540007" cy="540007"/>
          </a:xfrm>
        </p:grpSpPr>
        <p:sp>
          <p:nvSpPr>
            <p:cNvPr id="46" name="Ovaal 4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8" name="Afgeronde rechthoek 18"/>
          <p:cNvSpPr/>
          <p:nvPr/>
        </p:nvSpPr>
        <p:spPr>
          <a:xfrm>
            <a:off x="8166023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6996010" y="270899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</a:t>
            </a:r>
          </a:p>
        </p:txBody>
      </p:sp>
      <p:sp>
        <p:nvSpPr>
          <p:cNvPr id="50" name="Afgeronde rechthoek 18"/>
          <p:cNvSpPr/>
          <p:nvPr/>
        </p:nvSpPr>
        <p:spPr>
          <a:xfrm>
            <a:off x="726601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1" name="Afgeronde rechthoek 18"/>
          <p:cNvSpPr/>
          <p:nvPr/>
        </p:nvSpPr>
        <p:spPr>
          <a:xfrm>
            <a:off x="6726007" y="4509012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2" name="Afgeronde rechthoek 18"/>
          <p:cNvSpPr/>
          <p:nvPr/>
        </p:nvSpPr>
        <p:spPr>
          <a:xfrm>
            <a:off x="7446015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SET_GROUP</a:t>
            </a:r>
          </a:p>
        </p:txBody>
      </p:sp>
      <p:sp>
        <p:nvSpPr>
          <p:cNvPr id="53" name="Afgeronde rechthoek 18"/>
          <p:cNvSpPr/>
          <p:nvPr/>
        </p:nvSpPr>
        <p:spPr>
          <a:xfrm>
            <a:off x="6996010" y="5859027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54" name="Afgeronde rechthoek 18"/>
          <p:cNvSpPr/>
          <p:nvPr/>
        </p:nvSpPr>
        <p:spPr>
          <a:xfrm>
            <a:off x="8616028" y="4599013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5" name="Afgeronde rechthoek 18"/>
          <p:cNvSpPr/>
          <p:nvPr/>
        </p:nvSpPr>
        <p:spPr>
          <a:xfrm>
            <a:off x="9066033" y="3879005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56" name="Afgeronde rechthoek 18"/>
          <p:cNvSpPr/>
          <p:nvPr/>
        </p:nvSpPr>
        <p:spPr>
          <a:xfrm>
            <a:off x="9336036" y="5229020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MISSILE</a:t>
            </a:r>
            <a:br>
              <a:rPr lang="nl-BE" sz="1400" b="1" dirty="0">
                <a:solidFill>
                  <a:schemeClr val="accent1"/>
                </a:solidFill>
              </a:rPr>
            </a:br>
            <a:r>
              <a:rPr lang="nl-BE" sz="1400" b="1" dirty="0">
                <a:solidFill>
                  <a:schemeClr val="accent1"/>
                </a:solidFill>
              </a:rPr>
              <a:t>TRAINER</a:t>
            </a:r>
          </a:p>
        </p:txBody>
      </p:sp>
      <p:sp>
        <p:nvSpPr>
          <p:cNvPr id="57" name="Afgeronde rechthoek 18"/>
          <p:cNvSpPr/>
          <p:nvPr/>
        </p:nvSpPr>
        <p:spPr>
          <a:xfrm>
            <a:off x="8886031" y="594902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58" name="Afgeronde rechthoek 18"/>
          <p:cNvSpPr/>
          <p:nvPr/>
        </p:nvSpPr>
        <p:spPr>
          <a:xfrm>
            <a:off x="9876042" y="3248998"/>
            <a:ext cx="1260014" cy="450005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60" name="Tekstballon: rechthoek 59"/>
          <p:cNvSpPr/>
          <p:nvPr/>
        </p:nvSpPr>
        <p:spPr>
          <a:xfrm>
            <a:off x="3845975" y="2528990"/>
            <a:ext cx="914400" cy="342645"/>
          </a:xfrm>
          <a:prstGeom prst="wedgeRectCallout">
            <a:avLst>
              <a:gd name="adj1" fmla="val -39881"/>
              <a:gd name="adj2" fmla="val 12858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Shot</a:t>
            </a:r>
          </a:p>
        </p:txBody>
      </p:sp>
      <p:sp>
        <p:nvSpPr>
          <p:cNvPr id="61" name="Tekstballon: rechthoek 60"/>
          <p:cNvSpPr/>
          <p:nvPr/>
        </p:nvSpPr>
        <p:spPr>
          <a:xfrm>
            <a:off x="1055944" y="2618991"/>
            <a:ext cx="1890021" cy="342645"/>
          </a:xfrm>
          <a:prstGeom prst="wedgeRectCallout">
            <a:avLst>
              <a:gd name="adj1" fmla="val 30321"/>
              <a:gd name="adj2" fmla="val 10570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ShootingStart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2" name="Tekstballon: rechthoek 61"/>
          <p:cNvSpPr/>
          <p:nvPr/>
        </p:nvSpPr>
        <p:spPr>
          <a:xfrm>
            <a:off x="875942" y="4149008"/>
            <a:ext cx="1170013" cy="342645"/>
          </a:xfrm>
          <a:prstGeom prst="wedgeRectCallout">
            <a:avLst>
              <a:gd name="adj1" fmla="val 22949"/>
              <a:gd name="adj2" fmla="val -9761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Dead</a:t>
            </a:r>
          </a:p>
        </p:txBody>
      </p:sp>
      <p:sp>
        <p:nvSpPr>
          <p:cNvPr id="63" name="Tekstballon: rechthoek 62"/>
          <p:cNvSpPr/>
          <p:nvPr/>
        </p:nvSpPr>
        <p:spPr>
          <a:xfrm>
            <a:off x="2135956" y="6219031"/>
            <a:ext cx="1170013" cy="342645"/>
          </a:xfrm>
          <a:prstGeom prst="wedgeRectCallout">
            <a:avLst>
              <a:gd name="adj1" fmla="val 73562"/>
              <a:gd name="adj2" fmla="val -4932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Crash</a:t>
            </a:r>
          </a:p>
        </p:txBody>
      </p:sp>
      <p:sp>
        <p:nvSpPr>
          <p:cNvPr id="64" name="Tekstballon: rechthoek 63"/>
          <p:cNvSpPr/>
          <p:nvPr/>
        </p:nvSpPr>
        <p:spPr>
          <a:xfrm>
            <a:off x="1865953" y="4869016"/>
            <a:ext cx="1170013" cy="342645"/>
          </a:xfrm>
          <a:prstGeom prst="wedgeRectCallout">
            <a:avLst>
              <a:gd name="adj1" fmla="val -13524"/>
              <a:gd name="adj2" fmla="val 118416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Hit</a:t>
            </a:r>
          </a:p>
        </p:txBody>
      </p:sp>
      <p:sp>
        <p:nvSpPr>
          <p:cNvPr id="65" name="Tekstballon: rechthoek 64"/>
          <p:cNvSpPr/>
          <p:nvPr/>
        </p:nvSpPr>
        <p:spPr>
          <a:xfrm>
            <a:off x="2495960" y="3699003"/>
            <a:ext cx="1800020" cy="342645"/>
          </a:xfrm>
          <a:prstGeom prst="wedgeRectCallout">
            <a:avLst>
              <a:gd name="adj1" fmla="val -37081"/>
              <a:gd name="adj2" fmla="val 11079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HumanFailure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6" name="Tekstballon: rechthoek 65"/>
          <p:cNvSpPr/>
          <p:nvPr/>
        </p:nvSpPr>
        <p:spPr>
          <a:xfrm>
            <a:off x="875942" y="5499023"/>
            <a:ext cx="1170013" cy="342645"/>
          </a:xfrm>
          <a:prstGeom prst="wedgeRectCallout">
            <a:avLst>
              <a:gd name="adj1" fmla="val 9551"/>
              <a:gd name="adj2" fmla="val 95541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Birth</a:t>
            </a:r>
            <a:endParaRPr lang="nl-BE" sz="2000" b="1" dirty="0">
              <a:solidFill>
                <a:schemeClr val="tx1"/>
              </a:solidFill>
            </a:endParaRPr>
          </a:p>
        </p:txBody>
      </p:sp>
      <p:sp>
        <p:nvSpPr>
          <p:cNvPr id="67" name="Tekstballon: rechthoek 66"/>
          <p:cNvSpPr/>
          <p:nvPr/>
        </p:nvSpPr>
        <p:spPr>
          <a:xfrm>
            <a:off x="3485971" y="4419011"/>
            <a:ext cx="810009" cy="342645"/>
          </a:xfrm>
          <a:prstGeom prst="wedgeRectCallout">
            <a:avLst>
              <a:gd name="adj1" fmla="val 1777"/>
              <a:gd name="adj2" fmla="val 138749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Land</a:t>
            </a:r>
          </a:p>
        </p:txBody>
      </p:sp>
      <p:sp>
        <p:nvSpPr>
          <p:cNvPr id="2" name="Rechthoek 1"/>
          <p:cNvSpPr/>
          <p:nvPr/>
        </p:nvSpPr>
        <p:spPr>
          <a:xfrm>
            <a:off x="6456003" y="2348987"/>
            <a:ext cx="4770053" cy="4230047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  <a:gs pos="53000">
                <a:schemeClr val="accent3"/>
              </a:gs>
            </a:gsLst>
            <a:path path="rect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SUBSCRIBE/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UNSUBSCRIBE</a:t>
            </a:r>
          </a:p>
          <a:p>
            <a:pPr algn="ctr"/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+</a:t>
            </a:r>
          </a:p>
          <a:p>
            <a:pPr algn="ctr"/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 HANDLING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METHODS</a:t>
            </a:r>
          </a:p>
        </p:txBody>
      </p:sp>
      <p:sp>
        <p:nvSpPr>
          <p:cNvPr id="68" name="Rechthoek 67"/>
          <p:cNvSpPr/>
          <p:nvPr/>
        </p:nvSpPr>
        <p:spPr>
          <a:xfrm>
            <a:off x="875942" y="2348988"/>
            <a:ext cx="3960044" cy="4230047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alpha val="0"/>
                </a:schemeClr>
              </a:gs>
              <a:gs pos="53000">
                <a:schemeClr val="accent3"/>
              </a:gs>
            </a:gsLst>
            <a:path path="rect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EVENTS </a:t>
            </a:r>
            <a:r>
              <a:rPr lang="nl-BE" sz="2000" b="1" dirty="0" err="1">
                <a:solidFill>
                  <a:schemeClr val="tx1"/>
                </a:solidFill>
              </a:rPr>
              <a:t>Structure</a:t>
            </a:r>
            <a:endParaRPr lang="nl-BE" sz="2000" b="1" dirty="0">
              <a:solidFill>
                <a:schemeClr val="tx1"/>
              </a:solidFill>
            </a:endParaRPr>
          </a:p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containing</a:t>
            </a:r>
            <a:r>
              <a:rPr lang="nl-BE" sz="2000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nl-BE" sz="2000" b="1" dirty="0" err="1">
                <a:solidFill>
                  <a:schemeClr val="tx1"/>
                </a:solidFill>
              </a:rPr>
              <a:t>the</a:t>
            </a:r>
            <a:r>
              <a:rPr lang="nl-BE" sz="2000" b="1" dirty="0">
                <a:solidFill>
                  <a:schemeClr val="tx1"/>
                </a:solidFill>
              </a:rPr>
              <a:t> different </a:t>
            </a:r>
          </a:p>
          <a:p>
            <a:pPr algn="ctr"/>
            <a:r>
              <a:rPr lang="nl-BE" sz="2000" b="1" dirty="0">
                <a:solidFill>
                  <a:schemeClr val="tx1"/>
                </a:solidFill>
              </a:rPr>
              <a:t>Event </a:t>
            </a:r>
            <a:r>
              <a:rPr lang="nl-BE" sz="2000" b="1" dirty="0" err="1">
                <a:solidFill>
                  <a:schemeClr val="tx1"/>
                </a:solidFill>
              </a:rPr>
              <a:t>IDs</a:t>
            </a:r>
            <a:endParaRPr lang="nl-BE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49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eventdispatcher</a:t>
            </a:r>
            <a:r>
              <a:rPr lang="nl-BE" dirty="0"/>
              <a:t>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Handles the dispatching of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 Events occurring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simulator to the subscribed objects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correct processing order.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EVENT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>
            <a:off x="6276002" y="2168986"/>
            <a:ext cx="630007" cy="4500050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0269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cxnSp>
        <p:nvCxnSpPr>
          <p:cNvPr id="10" name="Rechte verbindingslijn met pijl 9"/>
          <p:cNvCxnSpPr>
            <a:cxnSpLocks/>
            <a:stCxn id="65" idx="6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 flipV="1">
            <a:off x="6276002" y="2168985"/>
            <a:ext cx="630007" cy="4500049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82" name="Pijl: vijfhoek 81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Pijl: vijfhoek 82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Pijl: vijfhoek 84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Pijl: vijfhoek 85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Pijl: vijfhoek 108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9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Subscribe to DCS events,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defining event handlers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 to your objects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process specific logic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335936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UNIT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315958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Verbindingslijn: gebogen 5"/>
          <p:cNvCxnSpPr>
            <a:stCxn id="7" idx="0"/>
            <a:endCxn id="26" idx="2"/>
          </p:cNvCxnSpPr>
          <p:nvPr/>
        </p:nvCxnSpPr>
        <p:spPr>
          <a:xfrm rot="16200000" flipV="1">
            <a:off x="2540962" y="3969006"/>
            <a:ext cx="450005" cy="990011"/>
          </a:xfrm>
          <a:prstGeom prst="bentConnector3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Verbindingslijn: gebogen 11"/>
          <p:cNvCxnSpPr>
            <a:cxnSpLocks/>
            <a:stCxn id="24" idx="0"/>
            <a:endCxn id="26" idx="2"/>
          </p:cNvCxnSpPr>
          <p:nvPr/>
        </p:nvCxnSpPr>
        <p:spPr>
          <a:xfrm rot="5400000" flipH="1" flipV="1">
            <a:off x="1550950" y="3969007"/>
            <a:ext cx="450005" cy="990011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    DCS Event </a:t>
            </a:r>
            <a:r>
              <a:rPr lang="nl-BE" sz="2000" b="1" dirty="0" err="1">
                <a:solidFill>
                  <a:schemeClr val="accent1"/>
                </a:solidFill>
              </a:rPr>
              <a:t>IDs</a:t>
            </a:r>
            <a:r>
              <a:rPr lang="nl-BE" sz="2000" b="1" dirty="0">
                <a:solidFill>
                  <a:schemeClr val="accent1"/>
                </a:solidFill>
              </a:rPr>
              <a:t>                                                             Event Handling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EVENTS.PilotDead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EVENTS.BaseCaptured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EVENTS.MissionStart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EVENTS.TookControl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EVENTS.RefuelingStop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EVENTS.HumanFailure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EVENTS.EngineShutdown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EVENTS.PlayerEnterUnit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accent1"/>
                </a:solidFill>
              </a:rPr>
              <a:t>EVENTS.PlayerLeaveUnit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EVENTS.PlayerComment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EVENTS.ShootingEnd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1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10955</TotalTime>
  <Words>1680</Words>
  <Application>Microsoft Office PowerPoint</Application>
  <PresentationFormat>Breedbeeld</PresentationFormat>
  <Paragraphs>547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1" baseType="lpstr">
      <vt:lpstr>Corbel</vt:lpstr>
      <vt:lpstr>Wingdings</vt:lpstr>
      <vt:lpstr>Gestreept</vt:lpstr>
      <vt:lpstr>moose for dcs world EVENT HANDLING</vt:lpstr>
      <vt:lpstr>EVENT HANDLING CONCEPT</vt:lpstr>
      <vt:lpstr>EVENT HANDLING CONCEPT</vt:lpstr>
      <vt:lpstr>eventdispatcher CLASS</vt:lpstr>
      <vt:lpstr>EVENT DISPATCHING overview</vt:lpstr>
      <vt:lpstr>EVENT DISPATCHING order</vt:lpstr>
      <vt:lpstr>EVENT DISPATCHING order</vt:lpstr>
      <vt:lpstr>EVENT handling</vt:lpstr>
      <vt:lpstr>subscribe to dcs events using available event handlers</vt:lpstr>
      <vt:lpstr>subscribe to dcs events using available event handlers</vt:lpstr>
      <vt:lpstr>subscribe to unit specific dcs events using available UNIT event handlers</vt:lpstr>
      <vt:lpstr>subscribe to group specific dcs events using available GROUP event handlers</vt:lpstr>
      <vt:lpstr>EventData PROVIDES INFORMATION ABOUT THE EVENT AUTOMATICALLY POPULATED</vt:lpstr>
      <vt:lpstr>PowerPoint-presentatie</vt:lpstr>
      <vt:lpstr>how it works … event handling made easy</vt:lpstr>
      <vt:lpstr>moose for dcs world EVT-100 - OnEventShot Example</vt:lpstr>
      <vt:lpstr>moose for dcs world EVT-101 - OnEventHit Example</vt:lpstr>
      <vt:lpstr>moose for dcs world EVT-102 - OnEventTakeoff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474</cp:revision>
  <dcterms:created xsi:type="dcterms:W3CDTF">2016-04-14T07:37:30Z</dcterms:created>
  <dcterms:modified xsi:type="dcterms:W3CDTF">2017-02-07T19:17:41Z</dcterms:modified>
</cp:coreProperties>
</file>

<file path=docProps/thumbnail.jpeg>
</file>